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</p:sldIdLst>
  <p:sldSz cx="14630400" cy="8229600"/>
  <p:notesSz cx="8229600" cy="14630400"/>
  <p:embeddedFontLst>
    <p:embeddedFont>
      <p:font typeface="Book Antiqua" pitchFamily="18" charset="0"/>
      <p:regular r:id="rId10"/>
      <p:bold r:id="rId11"/>
      <p:italic r:id="rId12"/>
      <p:boldItalic r:id="rId13"/>
    </p:embeddedFont>
    <p:embeddedFont>
      <p:font typeface="Wingdings 2" pitchFamily="18" charset="2"/>
      <p:regular r:id="rId14"/>
    </p:embeddedFont>
    <p:embeddedFont>
      <p:font typeface="Lucida Sans" pitchFamily="34" charset="0"/>
      <p:regular r:id="rId15"/>
      <p:bold r:id="rId16"/>
      <p:italic r:id="rId17"/>
      <p:boldItalic r:id="rId18"/>
    </p:embeddedFont>
    <p:embeddedFont>
      <p:font typeface="Monotype Corsiva" pitchFamily="66" charset="0"/>
      <p:italic r:id="rId19"/>
    </p:embeddedFont>
    <p:embeddedFont>
      <p:font typeface="Wingdings 3" pitchFamily="18" charset="2"/>
      <p:regular r:id="rId20"/>
    </p:embeddedFont>
    <p:embeddedFont>
      <p:font typeface="Cabin" charset="0"/>
      <p:regular r:id="rId21"/>
    </p:embeddedFont>
    <p:embeddedFont>
      <p:font typeface="Unbounded" charset="-5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6" d="100"/>
          <a:sy n="76" d="100"/>
        </p:scale>
        <p:origin x="-250" y="22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02B1F-7E4D-4C54-955B-327CC3DA27F0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A672-6F14-4318-9894-B35281948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75248" y="1645920"/>
            <a:ext cx="13167360" cy="2194560"/>
          </a:xfrm>
        </p:spPr>
        <p:txBody>
          <a:bodyPr vert="horz" lIns="65311" tIns="0" rIns="6531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94560" y="3998038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731520"/>
            <a:ext cx="1133856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3009343"/>
            <a:ext cx="11338560" cy="1811654"/>
          </a:xfrm>
        </p:spPr>
        <p:txBody>
          <a:bodyPr anchor="t"/>
          <a:lstStyle>
            <a:lvl1pPr marL="104498" indent="0" algn="l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679680" y="7700011"/>
            <a:ext cx="1219200" cy="43815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842135"/>
            <a:ext cx="6464301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32041" y="1842135"/>
            <a:ext cx="6466840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6464301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32041" y="2834640"/>
            <a:ext cx="6466840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1521" y="1828800"/>
            <a:ext cx="4813301" cy="5522596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731520"/>
            <a:ext cx="8778240" cy="626746"/>
          </a:xfrm>
        </p:spPr>
        <p:txBody>
          <a:bodyPr lIns="65311" rIns="65311" bIns="0" anchor="b">
            <a:sp3d prstMaterial="softEdge"/>
          </a:bodyPr>
          <a:lstStyle>
            <a:lvl1pPr algn="ctr">
              <a:buNone/>
              <a:defRPr sz="29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26080" y="2198370"/>
            <a:ext cx="877824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6080" y="1400145"/>
            <a:ext cx="8778240" cy="636422"/>
          </a:xfrm>
        </p:spPr>
        <p:txBody>
          <a:bodyPr lIns="65311" tIns="65311" rIns="65311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65099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3152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1/29/2025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998720" y="7700011"/>
            <a:ext cx="46329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2679680" y="7700011"/>
            <a:ext cx="1219200" cy="438150"/>
          </a:xfrm>
          <a:prstGeom prst="rect">
            <a:avLst/>
          </a:prstGeom>
        </p:spPr>
        <p:txBody>
          <a:bodyPr vert="horz" lIns="0" tIns="65311" rIns="0" bIns="65311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5" r:id="rId15"/>
    <p:sldLayoutId id="2147483696" r:id="rId16"/>
    <p:sldLayoutId id="2147483697" r:id="rId17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5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3732" indent="-58779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40909" indent="-40492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13" indent="-32655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206" indent="-26124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1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5" indent="-2612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4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74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111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5" y="904639"/>
            <a:ext cx="7468554" cy="2112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 err="1">
                <a:solidFill>
                  <a:srgbClr val="FFFFFF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Родительск</a:t>
            </a:r>
            <a:r>
              <a:rPr lang="ru-RU" sz="4400" dirty="0" err="1">
                <a:solidFill>
                  <a:srgbClr val="FFFFFF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ое</a:t>
            </a:r>
            <a:r>
              <a:rPr lang="en-US" sz="4400" dirty="0">
                <a:solidFill>
                  <a:srgbClr val="FFFFFF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FFFFFF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собрание</a:t>
            </a:r>
            <a:r>
              <a:rPr lang="en-US" sz="4400" dirty="0">
                <a:solidFill>
                  <a:srgbClr val="FFFFFF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: </a:t>
            </a:r>
            <a:endParaRPr lang="ru-RU" sz="4400" dirty="0">
              <a:solidFill>
                <a:srgbClr val="FFFFFF"/>
              </a:solidFill>
              <a:latin typeface="Times New Roman" pitchFamily="18" charset="0"/>
              <a:ea typeface="Unbounded" pitchFamily="34" charset="-122"/>
              <a:cs typeface="Times New Roman" pitchFamily="18" charset="0"/>
            </a:endParaRPr>
          </a:p>
          <a:p>
            <a:pPr>
              <a:lnSpc>
                <a:spcPts val="5500"/>
              </a:lnSpc>
            </a:pPr>
            <a:r>
              <a:rPr lang="en-US" sz="4400" dirty="0" err="1">
                <a:solidFill>
                  <a:srgbClr val="FFFFFF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Агрессия</a:t>
            </a:r>
            <a:r>
              <a:rPr lang="en-US" sz="4400" dirty="0">
                <a:solidFill>
                  <a:srgbClr val="FFFFFF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: ее причины и последствия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24125" y="5487710"/>
            <a:ext cx="746855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ru-RU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Наше родительское собрание </a:t>
            </a:r>
            <a:r>
              <a:rPr lang="en-US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посвящен</a:t>
            </a:r>
            <a:r>
              <a:rPr lang="ru-RU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о</a:t>
            </a:r>
            <a:r>
              <a:rPr lang="en-US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пониманию агрессии у подростков. Мы рассмотрим ее причины, последствия и способы взаимодействия с агрессивным ребенком.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03807" y="3205314"/>
            <a:ext cx="5365819" cy="1846655"/>
          </a:xfrm>
          <a:prstGeom prst="rect">
            <a:avLst/>
          </a:prstGeom>
          <a:solidFill>
            <a:srgbClr val="004B58"/>
          </a:solidFill>
        </p:spPr>
        <p:txBody>
          <a:bodyPr wrap="square" lIns="91435" tIns="45718" rIns="91435" bIns="45718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Человек обладает способностью любить, и если он не может найти применения своей способности любить, он способен </a:t>
            </a:r>
            <a:r>
              <a:rPr lang="ru-RU" dirty="0" smtClean="0">
                <a:latin typeface="Monotype Corsiva" pitchFamily="66" charset="0"/>
              </a:rPr>
              <a:t>ненавидеть, проявляя </a:t>
            </a:r>
            <a:r>
              <a:rPr lang="ru-RU" dirty="0">
                <a:latin typeface="Monotype Corsiva" pitchFamily="66" charset="0"/>
              </a:rPr>
              <a:t>агрессию и жестокость.</a:t>
            </a:r>
          </a:p>
          <a:p>
            <a:r>
              <a:rPr lang="ru-RU" dirty="0">
                <a:latin typeface="Monotype Corsiva" pitchFamily="66" charset="0"/>
              </a:rPr>
              <a:t>Этим средством он руководствуется от собственной душевной боли.</a:t>
            </a:r>
          </a:p>
          <a:p>
            <a:pPr algn="r"/>
            <a:r>
              <a:rPr lang="ru-RU" dirty="0">
                <a:latin typeface="Monotype Corsiva" pitchFamily="66" charset="0"/>
              </a:rPr>
              <a:t>Эрих </a:t>
            </a:r>
            <a:r>
              <a:rPr lang="ru-RU" dirty="0" err="1">
                <a:latin typeface="Monotype Corsiva" pitchFamily="66" charset="0"/>
              </a:rPr>
              <a:t>Фромм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970" y="464882"/>
            <a:ext cx="857988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>
                <a:solidFill>
                  <a:schemeClr val="bg1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Причины агрессивности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94970" y="1123578"/>
            <a:ext cx="41471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Биологический фактор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694971" y="1714842"/>
            <a:ext cx="6185534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В переходном возрасте организм подростка активно растет и меняется, буйствуют гормоны, что проявляется в остром восприятии всего, повышенной раздражительности, импульсивности.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7472008" y="1123578"/>
            <a:ext cx="36222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Личностный фактор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7472008" y="1714843"/>
            <a:ext cx="6185534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Подросток может надевать маску агрессора, пытаясь скрыть чувство вины или обиду, неуверенность в себе. Агрессивное поведение становится способом заявить о себе, самоутвердиться.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1"/>
          <p:cNvSpPr/>
          <p:nvPr/>
        </p:nvSpPr>
        <p:spPr>
          <a:xfrm>
            <a:off x="847370" y="3496664"/>
            <a:ext cx="41471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1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Обстановка в семье</a:t>
            </a:r>
            <a:endParaRPr lang="en-US" sz="2100" dirty="0"/>
          </a:p>
        </p:txBody>
      </p:sp>
      <p:sp>
        <p:nvSpPr>
          <p:cNvPr id="8" name="Text 2"/>
          <p:cNvSpPr/>
          <p:nvPr/>
        </p:nvSpPr>
        <p:spPr>
          <a:xfrm>
            <a:off x="847371" y="4087928"/>
            <a:ext cx="6185534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ru-RU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Негативно на подростка влияют и </a:t>
            </a:r>
            <a:r>
              <a:rPr lang="ru-RU" dirty="0" smtClean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недостаток родительского </a:t>
            </a:r>
            <a:r>
              <a:rPr lang="ru-RU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внимания и любви, и </a:t>
            </a:r>
            <a:r>
              <a:rPr lang="ru-RU" dirty="0" err="1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гиперопека</a:t>
            </a:r>
            <a:r>
              <a:rPr lang="ru-RU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, и авторитарный </a:t>
            </a:r>
            <a:r>
              <a:rPr lang="ru-RU" dirty="0" smtClean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стиль воспитания </a:t>
            </a:r>
            <a:r>
              <a:rPr lang="ru-RU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 избыточным контролем, необоснованной критикой, </a:t>
            </a:r>
            <a:r>
              <a:rPr lang="ru-RU" dirty="0" smtClean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попытками оказывать </a:t>
            </a:r>
            <a:r>
              <a:rPr lang="ru-RU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давление. </a:t>
            </a:r>
          </a:p>
        </p:txBody>
      </p:sp>
      <p:sp>
        <p:nvSpPr>
          <p:cNvPr id="9" name="Text 3"/>
          <p:cNvSpPr/>
          <p:nvPr/>
        </p:nvSpPr>
        <p:spPr>
          <a:xfrm>
            <a:off x="7624408" y="3496664"/>
            <a:ext cx="36222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100" dirty="0" smtClean="0">
                <a:solidFill>
                  <a:srgbClr val="FFFFFF"/>
                </a:solidFill>
                <a:latin typeface="Unbounded" pitchFamily="34" charset="0"/>
              </a:rPr>
              <a:t>Желание привлечь внимание к себе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7624408" y="4017851"/>
            <a:ext cx="6185534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ru-RU" dirty="0">
                <a:solidFill>
                  <a:schemeClr val="bg1"/>
                </a:solidFill>
              </a:rPr>
              <a:t>Это может быть внимание родителей или сверстников, объекта симпатии подростка или значимых для </a:t>
            </a:r>
            <a:r>
              <a:rPr lang="ru-RU" dirty="0" smtClean="0">
                <a:solidFill>
                  <a:schemeClr val="bg1"/>
                </a:solidFill>
              </a:rPr>
              <a:t>него взрослых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1"/>
          <p:cNvSpPr/>
          <p:nvPr/>
        </p:nvSpPr>
        <p:spPr>
          <a:xfrm>
            <a:off x="4235339" y="5756997"/>
            <a:ext cx="41471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1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Потребность защищаться</a:t>
            </a:r>
            <a:endParaRPr lang="en-US" sz="2100" dirty="0"/>
          </a:p>
        </p:txBody>
      </p:sp>
      <p:sp>
        <p:nvSpPr>
          <p:cNvPr id="14" name="Text 2"/>
          <p:cNvSpPr/>
          <p:nvPr/>
        </p:nvSpPr>
        <p:spPr>
          <a:xfrm>
            <a:off x="1718268" y="6348261"/>
            <a:ext cx="1056081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ru-RU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Подросток очень восприимчив к внешним раздражителям, ему постоянно приходится сталкиваться с непониманием - со стороны близких, учителей, друзей. Противостоять негативно настроенному миру непросто, приходится защищаться, в том числе выбирая агрессивное поведение.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5214" y="593409"/>
            <a:ext cx="5077301" cy="634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950"/>
              </a:lnSpc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Влияние семьи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55214" y="1551624"/>
            <a:ext cx="3708917" cy="3956804"/>
          </a:xfrm>
          <a:prstGeom prst="roundRect">
            <a:avLst>
              <a:gd name="adj" fmla="val 873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970955" y="1767365"/>
            <a:ext cx="3277434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Недостаток внимания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895587" y="2531388"/>
            <a:ext cx="3568543" cy="2070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Негативно на подростка влияют и недостаток родительского внимания и любви, и гиперопека, и авторитарный стиль </a:t>
            </a:r>
            <a:r>
              <a:rPr lang="en-US" sz="1700" dirty="0" err="1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воспитания</a:t>
            </a:r>
            <a:r>
              <a:rPr lang="en-US" sz="17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ru-RU" sz="1700" dirty="0" smtClean="0">
              <a:solidFill>
                <a:srgbClr val="CAD6DE"/>
              </a:solidFill>
              <a:latin typeface="Cabin" pitchFamily="34" charset="0"/>
              <a:ea typeface="Cabin" pitchFamily="34" charset="-122"/>
              <a:cs typeface="Cabin" pitchFamily="34" charset="-120"/>
            </a:endParaRPr>
          </a:p>
          <a:p>
            <a:pPr>
              <a:lnSpc>
                <a:spcPts val="2700"/>
              </a:lnSpc>
            </a:pPr>
            <a:r>
              <a:rPr lang="ru-RU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Еще один повод</a:t>
            </a:r>
          </a:p>
          <a:p>
            <a:pPr>
              <a:lnSpc>
                <a:spcPts val="2700"/>
              </a:lnSpc>
            </a:pPr>
            <a:r>
              <a:rPr lang="ru-RU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демонстрировать агрессию, пытаясь напомнить о себе - рождение младшего брата или сестры.</a:t>
            </a:r>
          </a:p>
          <a:p>
            <a:pPr>
              <a:lnSpc>
                <a:spcPts val="2700"/>
              </a:lnSpc>
            </a:pP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79871" y="1551624"/>
            <a:ext cx="3708917" cy="3956804"/>
          </a:xfrm>
          <a:prstGeom prst="roundRect">
            <a:avLst>
              <a:gd name="adj" fmla="val 873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4895613" y="1767365"/>
            <a:ext cx="3277434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Копирование поведения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95613" y="2531388"/>
            <a:ext cx="3277434" cy="276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Дети копируют то, что делают взрослые. Если в семье принято громко выяснять отношения, применять физическую силу, такая модель поведения будет списана и применена на практике.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5215" y="5724168"/>
            <a:ext cx="7633573" cy="1913692"/>
          </a:xfrm>
          <a:prstGeom prst="roundRect">
            <a:avLst>
              <a:gd name="adj" fmla="val 1691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970955" y="5939909"/>
            <a:ext cx="312670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Социальный статус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70956" y="6386633"/>
            <a:ext cx="7202091" cy="103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Подросток из малообеспеченной семьи может чувствовать себя обделенным, ограниченным во многих вещах и по этому поводу испытывать негативные эмоции, озлоблен на окружающих.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0917" y="684133"/>
            <a:ext cx="7802166" cy="1127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00"/>
              </a:lnSpc>
            </a:pPr>
            <a:r>
              <a:rPr lang="en-US" sz="36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Как справиться с подростковой агрессией?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18" y="2099430"/>
            <a:ext cx="479227" cy="47922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0917" y="2770347"/>
            <a:ext cx="2255402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7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Понять причину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670919" y="3167183"/>
            <a:ext cx="3757254" cy="1533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Постараться понять, что стало причиной агрессивного поведения. Даже если бурную реакцию вызвала какая-то мелочь, нельзя убеждать подростка, что это пустяки.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710" y="2099430"/>
            <a:ext cx="479227" cy="47922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15709" y="2770347"/>
            <a:ext cx="2584490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7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Уделять внимание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4715708" y="3167183"/>
            <a:ext cx="3757374" cy="1533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Уделять ребенку достаточно внимания, искренне интересоваться его делами, проявлять любовь и нежность, но не досаждать ему избыточным присутствием</a:t>
            </a: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18" y="5275779"/>
            <a:ext cx="479227" cy="47922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0919" y="5946696"/>
            <a:ext cx="3757254" cy="563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7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Дать понять, что он не один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670919" y="6625353"/>
            <a:ext cx="3757254" cy="920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Давать ребенку понять, что он не один, что родители на его стороне и вместе смогут решить любую проблему.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4630400" cy="25375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0447" y="3095863"/>
            <a:ext cx="13209509" cy="1194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00"/>
              </a:lnSpc>
            </a:pPr>
            <a:r>
              <a:rPr lang="en-US" sz="37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Продолжение: Как справиться с подростковой агрессией?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47" y="4594504"/>
            <a:ext cx="507445" cy="50744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0447" y="5304950"/>
            <a:ext cx="4200168" cy="596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Разговаривать как со взрослым</a:t>
            </a: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710447" y="6023730"/>
            <a:ext cx="4200168" cy="1624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Разговаривать с подростком как со взрослым - на равных. Держать слово и, если вдруг что-то идет не так, объяснять, почему не получилось выполнить обещанное.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057" y="4594504"/>
            <a:ext cx="507445" cy="50744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15058" y="5304949"/>
            <a:ext cx="3382685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Проявлять терпимость</a:t>
            </a:r>
            <a:endParaRPr lang="en-US" dirty="0"/>
          </a:p>
        </p:txBody>
      </p:sp>
      <p:sp>
        <p:nvSpPr>
          <p:cNvPr id="9" name="Text 4"/>
          <p:cNvSpPr/>
          <p:nvPr/>
        </p:nvSpPr>
        <p:spPr>
          <a:xfrm>
            <a:off x="5215058" y="5725240"/>
            <a:ext cx="4200168" cy="1948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Проявлять терпимость к агрессивным выходкам, но при этом не терпеть хамства в свой адрес. Спокойно объяснять, что резкий тон огорчает, грубые выражения расстраивают и обижают.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668" y="4594504"/>
            <a:ext cx="507445" cy="50744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9668" y="5304949"/>
            <a:ext cx="3074789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Совместное занятие</a:t>
            </a:r>
            <a:endParaRPr lang="en-US" dirty="0"/>
          </a:p>
        </p:txBody>
      </p:sp>
      <p:sp>
        <p:nvSpPr>
          <p:cNvPr id="12" name="Text 6"/>
          <p:cNvSpPr/>
          <p:nvPr/>
        </p:nvSpPr>
        <p:spPr>
          <a:xfrm>
            <a:off x="9719668" y="5725240"/>
            <a:ext cx="4200168" cy="1299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Придумать совместное занятие, которое будет приносить удовольствие и станет отличным поводом сблизиться, чаще общаться</a:t>
            </a: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0327" y="855080"/>
            <a:ext cx="13209509" cy="1194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00"/>
              </a:lnSpc>
            </a:pPr>
            <a:r>
              <a:rPr lang="ru-RU" sz="37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Что нельзя допускать в условиях конфликта?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27" y="2049277"/>
            <a:ext cx="507445" cy="50744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0327" y="2759723"/>
            <a:ext cx="4200168" cy="596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</a:rPr>
              <a:t>Нельзя убегать</a:t>
            </a: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710327" y="3478503"/>
            <a:ext cx="4200168" cy="1624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ru-RU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Бегство - это прямое признание собственной неправоты и слабости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7" y="2049277"/>
            <a:ext cx="507445" cy="50744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14938" y="2759722"/>
            <a:ext cx="3382685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Не стоит кричать </a:t>
            </a: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или</a:t>
            </a: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повышать голос.</a:t>
            </a:r>
            <a:endParaRPr lang="en-US" dirty="0"/>
          </a:p>
        </p:txBody>
      </p:sp>
      <p:sp>
        <p:nvSpPr>
          <p:cNvPr id="9" name="Text 4"/>
          <p:cNvSpPr/>
          <p:nvPr/>
        </p:nvSpPr>
        <p:spPr>
          <a:xfrm>
            <a:off x="5214937" y="3478503"/>
            <a:ext cx="4200168" cy="1948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ru-RU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Собеседник вас и так прекрасно слышит, и ни к чему оповещать о своих проблемах всех окружающих, тем более не стоит приглашать лишних свидетелей.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548" y="2049277"/>
            <a:ext cx="507445" cy="50744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9548" y="2759721"/>
            <a:ext cx="3074789" cy="1611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Нельзя в конфликте </a:t>
            </a:r>
            <a:endParaRPr lang="ru-RU" dirty="0" smtClean="0">
              <a:solidFill>
                <a:srgbClr val="CAD6DE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«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бить по больному», </a:t>
            </a:r>
            <a:endParaRPr lang="ru-RU" dirty="0" smtClean="0">
              <a:solidFill>
                <a:srgbClr val="CAD6DE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и припоминать</a:t>
            </a: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какие- то секреты, </a:t>
            </a:r>
            <a:endParaRPr lang="ru-RU" dirty="0" smtClean="0">
              <a:solidFill>
                <a:srgbClr val="CAD6DE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которые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вам </a:t>
            </a:r>
            <a:endParaRPr lang="ru-RU" dirty="0" smtClean="0">
              <a:solidFill>
                <a:srgbClr val="CAD6DE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доверили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в свое время.</a:t>
            </a:r>
            <a:endParaRPr lang="en-US" dirty="0"/>
          </a:p>
        </p:txBody>
      </p:sp>
      <p:sp>
        <p:nvSpPr>
          <p:cNvPr id="12" name="Text 6"/>
          <p:cNvSpPr/>
          <p:nvPr/>
        </p:nvSpPr>
        <p:spPr>
          <a:xfrm>
            <a:off x="9719548" y="4648564"/>
            <a:ext cx="4200168" cy="1299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ru-RU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Ваш оппонент воспримет это как предательство</a:t>
            </a:r>
            <a:endParaRPr lang="en-US" sz="16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27" y="5102144"/>
            <a:ext cx="507445" cy="507444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>
          <a:xfrm>
            <a:off x="710327" y="5812590"/>
            <a:ext cx="4200168" cy="596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50"/>
              </a:lnSpc>
            </a:pPr>
            <a:r>
              <a:rPr lang="ru-RU" dirty="0">
                <a:solidFill>
                  <a:srgbClr val="CAD6DE"/>
                </a:solidFill>
                <a:latin typeface="Unbounded" pitchFamily="34" charset="0"/>
              </a:rPr>
              <a:t>Первое правило ведения диалога в конфликтной ситуации - это дать человеку выговорится</a:t>
            </a:r>
            <a:endParaRPr lang="en-US" dirty="0"/>
          </a:p>
        </p:txBody>
      </p:sp>
      <p:sp>
        <p:nvSpPr>
          <p:cNvPr id="15" name="Text 2"/>
          <p:cNvSpPr/>
          <p:nvPr/>
        </p:nvSpPr>
        <p:spPr>
          <a:xfrm>
            <a:off x="710327" y="7174464"/>
            <a:ext cx="4200168" cy="892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ru-RU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Разговор на повышенных тонах начинается из- за того, что накопился негатив.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7" y="5102144"/>
            <a:ext cx="507445" cy="507444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5214938" y="5812589"/>
            <a:ext cx="3382685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Постарайтесь услышать</a:t>
            </a: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,</a:t>
            </a: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из-за чего собственно </a:t>
            </a:r>
            <a:endParaRPr lang="ru-RU" dirty="0" smtClean="0">
              <a:solidFill>
                <a:srgbClr val="CAD6DE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крики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..</a:t>
            </a:r>
            <a:endParaRPr lang="en-US" dirty="0"/>
          </a:p>
        </p:txBody>
      </p:sp>
      <p:sp>
        <p:nvSpPr>
          <p:cNvPr id="18" name="Text 4"/>
          <p:cNvSpPr/>
          <p:nvPr/>
        </p:nvSpPr>
        <p:spPr>
          <a:xfrm>
            <a:off x="5214937" y="6933304"/>
            <a:ext cx="4200168" cy="1948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ru-RU" sz="1600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Если претензии справедливы, разумнее признать критику, даже выраженную в такой форме.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548" y="5102144"/>
            <a:ext cx="507445" cy="507444"/>
          </a:xfrm>
          <a:prstGeom prst="rect">
            <a:avLst/>
          </a:prstGeom>
        </p:spPr>
      </p:pic>
      <p:sp>
        <p:nvSpPr>
          <p:cNvPr id="20" name="Text 5"/>
          <p:cNvSpPr/>
          <p:nvPr/>
        </p:nvSpPr>
        <p:spPr>
          <a:xfrm>
            <a:off x="9719548" y="5812588"/>
            <a:ext cx="3074789" cy="1611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Один из приемов, </a:t>
            </a:r>
            <a:endParaRPr lang="ru-RU" dirty="0" smtClean="0">
              <a:solidFill>
                <a:srgbClr val="CAD6DE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как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сбить агрессию </a:t>
            </a: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–</a:t>
            </a: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это переключить внимание </a:t>
            </a:r>
            <a:endParaRPr lang="ru-RU" dirty="0" smtClean="0">
              <a:solidFill>
                <a:srgbClr val="CAD6DE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агрессора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на </a:t>
            </a: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что-нибудь</a:t>
            </a:r>
          </a:p>
          <a:p>
            <a:pPr>
              <a:lnSpc>
                <a:spcPts val="2350"/>
              </a:lnSpc>
            </a:pPr>
            <a:r>
              <a:rPr lang="ru-RU" dirty="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ru-RU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другое.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719548" y="7277604"/>
            <a:ext cx="4760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Этот способ срабатывает, если спор разгорелся из-за пустяка. Если же проблема серьезная, слова оппонента нужно воспринимать всерьез.</a:t>
            </a:r>
          </a:p>
        </p:txBody>
      </p:sp>
    </p:spTree>
    <p:extLst>
      <p:ext uri="{BB962C8B-B14F-4D97-AF65-F5344CB8AC3E}">
        <p14:creationId xmlns:p14="http://schemas.microsoft.com/office/powerpoint/2010/main" val="312775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6" y="3795715"/>
            <a:ext cx="64477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Ключевые выводы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6" y="4858703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Важно помнить, что агрессия - это не всегда признак плохого характера. Она может быть следствием различных факторов, как внутренних, так и внешних. Понимание причин агрессии - первый шаг к ее преодолению.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6" y="6276976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dirty="0">
                <a:solidFill>
                  <a:schemeClr val="bg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Открытое общение, поддержка, совместные занятия и уважение к личности подростка - вот ключи к успешному взаимодействию с агрессивным ребенком. Если самостоятельно справиться с «агрессором» не получается, стоит обратиться за помощью к психологу.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748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Book Antiqua</vt:lpstr>
      <vt:lpstr>Wingdings 2</vt:lpstr>
      <vt:lpstr>Lucida Sans</vt:lpstr>
      <vt:lpstr>Monotype Corsiva</vt:lpstr>
      <vt:lpstr>Wingdings</vt:lpstr>
      <vt:lpstr>Wingdings 3</vt:lpstr>
      <vt:lpstr>Cabin</vt:lpstr>
      <vt:lpstr>Unbounded</vt:lpstr>
      <vt:lpstr>Times New Roman</vt:lpstr>
      <vt:lpstr>Calibri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9</cp:revision>
  <dcterms:created xsi:type="dcterms:W3CDTF">2025-01-27T13:27:31Z</dcterms:created>
  <dcterms:modified xsi:type="dcterms:W3CDTF">2025-01-29T05:58:44Z</dcterms:modified>
</cp:coreProperties>
</file>