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4" r:id="rId6"/>
    <p:sldId id="259" r:id="rId7"/>
    <p:sldId id="260" r:id="rId8"/>
    <p:sldId id="265" r:id="rId9"/>
    <p:sldId id="262" r:id="rId10"/>
    <p:sldId id="263" r:id="rId11"/>
  </p:sldIdLst>
  <p:sldSz cx="14630400" cy="8229600"/>
  <p:notesSz cx="8229600" cy="14630400"/>
  <p:embeddedFontLst>
    <p:embeddedFont>
      <p:font typeface="Roboto Light" charset="0"/>
      <p:regular r:id="rId13"/>
    </p:embeddedFont>
    <p:embeddedFont>
      <p:font typeface="Monotype Corsiva" pitchFamily="66" charset="0"/>
      <p:italic r:id="rId14"/>
    </p:embeddedFont>
    <p:embeddedFont>
      <p:font typeface="Red Hat Text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6" d="100"/>
          <a:sy n="76" d="100"/>
        </p:scale>
        <p:origin x="-250" y="-5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5F290-9615-4D83-A240-8FF21C952320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D5836-5D4D-46B7-9810-4196EC035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0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192" y="454002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Детская агрессивность: причины и пути преодоления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3" y="5856771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Уважаемые родители, сегодня мы обсудим актуальную тему детской агрессивности, ее причины и пути преодоления.</a:t>
            </a:r>
            <a:endParaRPr lang="en-US" sz="18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26005" y="2391067"/>
            <a:ext cx="52552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Человек обладает способностью любить, и если он не может найти применения своей способности любить, он способен ненавидеть,</a:t>
            </a:r>
          </a:p>
          <a:p>
            <a:r>
              <a:rPr lang="ru-RU" sz="2400" dirty="0">
                <a:latin typeface="Monotype Corsiva" pitchFamily="66" charset="0"/>
              </a:rPr>
              <a:t>проявляя агрессию и жестокость.</a:t>
            </a:r>
          </a:p>
          <a:p>
            <a:r>
              <a:rPr lang="ru-RU" sz="2400" dirty="0">
                <a:latin typeface="Monotype Corsiva" pitchFamily="66" charset="0"/>
              </a:rPr>
              <a:t>Этим средством он руководствуется от собственной душевной боли.</a:t>
            </a:r>
          </a:p>
          <a:p>
            <a:pPr algn="r"/>
            <a:r>
              <a:rPr lang="ru-RU" sz="2400" dirty="0">
                <a:latin typeface="Monotype Corsiva" pitchFamily="66" charset="0"/>
              </a:rPr>
              <a:t>Эрих </a:t>
            </a:r>
            <a:r>
              <a:rPr lang="ru-RU" sz="2400" dirty="0" err="1">
                <a:latin typeface="Monotype Corsiva" pitchFamily="66" charset="0"/>
              </a:rPr>
              <a:t>Фромм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696301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Ключевые выводы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5759291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Помните, что только личным примером, развивая у ребенка сочувствие, сопереживание, возможно противостоять волне детской агрессии.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664" y="516310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Что такое агрессия?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142963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Определение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2020895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Агрессия - это мотивированное деструктивное поведение, противоречащее нормам сосуществования людей.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142963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Виды агрессии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2020895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 err="1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Физическая</a:t>
            </a:r>
            <a:r>
              <a:rPr lang="ru-RU" sz="185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(нападение)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185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К</a:t>
            </a:r>
            <a:r>
              <a:rPr lang="en-US" sz="1850" dirty="0" err="1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освенная</a:t>
            </a:r>
            <a:r>
              <a:rPr lang="ru-RU" sz="185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(сплетни, злобные шутки)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185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</a:t>
            </a:r>
            <a:r>
              <a:rPr lang="en-US" sz="1850" dirty="0" err="1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ербальная</a:t>
            </a:r>
            <a:r>
              <a:rPr lang="ru-RU" sz="185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(крик, визг, ссора, угрозы, ругань)</a:t>
            </a:r>
          </a:p>
          <a:p>
            <a:pPr>
              <a:lnSpc>
                <a:spcPts val="3000"/>
              </a:lnSpc>
            </a:pPr>
            <a:r>
              <a:rPr lang="ru-RU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</a:t>
            </a:r>
            <a:r>
              <a:rPr lang="en-US" sz="1850" dirty="0" err="1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егативизм</a:t>
            </a:r>
            <a:r>
              <a:rPr lang="ru-RU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(оппозиционная манера поведения, обычно направленная против авторитета или </a:t>
            </a:r>
            <a:r>
              <a:rPr lang="ru-RU" sz="185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руководства)</a:t>
            </a:r>
            <a:endParaRPr lang="ru-RU" sz="1850" dirty="0" smtClean="0">
              <a:solidFill>
                <a:srgbClr val="3B3535"/>
              </a:solidFill>
              <a:latin typeface="Roboto Light" pitchFamily="34" charset="0"/>
              <a:ea typeface="Roboto Light" pitchFamily="34" charset="-122"/>
              <a:cs typeface="Roboto Light" pitchFamily="34" charset="-12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ru-RU" sz="185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</a:t>
            </a:r>
            <a:r>
              <a:rPr lang="en-US" sz="1850" dirty="0" err="1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аздражение</a:t>
            </a:r>
            <a:r>
              <a:rPr lang="ru-RU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</a:t>
            </a:r>
            <a:r>
              <a:rPr lang="ru-RU" sz="185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(</a:t>
            </a:r>
            <a:r>
              <a:rPr lang="ru-RU" sz="1850" dirty="0" err="1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вспыльчивлсть</a:t>
            </a:r>
            <a:r>
              <a:rPr lang="ru-RU" sz="185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, резкость, грубость)</a:t>
            </a:r>
            <a:endParaRPr lang="en-US" sz="18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7724" y="4939377"/>
            <a:ext cx="1305044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i="1" dirty="0"/>
              <a:t>Агрессивное </a:t>
            </a:r>
            <a:r>
              <a:rPr lang="ru-RU" sz="2800" i="1" dirty="0" smtClean="0"/>
              <a:t>поведение несовершеннолетних </a:t>
            </a:r>
            <a:r>
              <a:rPr lang="ru-RU" sz="2800" i="1" dirty="0"/>
              <a:t>- это своеобразный сигнал SOS, крик о помощи, о </a:t>
            </a:r>
            <a:r>
              <a:rPr lang="ru-RU" sz="2800" i="1" dirty="0" smtClean="0"/>
              <a:t>внимании к </a:t>
            </a:r>
            <a:r>
              <a:rPr lang="ru-RU" sz="2800" i="1" dirty="0"/>
              <a:t>своему внутреннему миру, в котором накопилось слишком много </a:t>
            </a:r>
            <a:r>
              <a:rPr lang="ru-RU" sz="2800" i="1" dirty="0" smtClean="0"/>
              <a:t>разрушительных эмоций</a:t>
            </a:r>
            <a:r>
              <a:rPr lang="ru-RU" sz="2800" i="1" dirty="0"/>
              <a:t>, с которыми самостоятельно ребенок справится не в силах, </a:t>
            </a:r>
            <a:r>
              <a:rPr lang="ru-RU" sz="2800" i="1" dirty="0" smtClean="0"/>
              <a:t>потому, что </a:t>
            </a:r>
            <a:r>
              <a:rPr lang="ru-RU" sz="2800" i="1" dirty="0"/>
              <a:t>не может удовлетворить какие-то свои потребности.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78931" y="3034377"/>
            <a:ext cx="1266039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Варианты проявления детской агрессивности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92" y="4127512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4892" y="4965236"/>
            <a:ext cx="291762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Физическая агрессия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44892" y="5460774"/>
            <a:ext cx="2969419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Использование физической силы против другого лица.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124" y="4127512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121124" y="4965236"/>
            <a:ext cx="293143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Вербальная агрессия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121124" y="5460774"/>
            <a:ext cx="296953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Выражение негативных чувств через ссоры, крик.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907" y="4127512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87907" y="496523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Косвенная агрессия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87907" y="5460774"/>
            <a:ext cx="296953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Агрессия, направленная на другое лицо через сплетни.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5170" y="4127512"/>
            <a:ext cx="598408" cy="5984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155170" y="496523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Негативизм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9125026" y="5460774"/>
            <a:ext cx="296953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 err="1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Оппозиционная</a:t>
            </a: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</a:t>
            </a:r>
            <a:endParaRPr lang="ru-RU" sz="1850" dirty="0" smtClean="0">
              <a:solidFill>
                <a:srgbClr val="3B3535"/>
              </a:solidFill>
              <a:latin typeface="Roboto Light" pitchFamily="34" charset="0"/>
              <a:ea typeface="Roboto Light" pitchFamily="34" charset="-122"/>
              <a:cs typeface="Roboto Light" pitchFamily="34" charset="-120"/>
            </a:endParaRPr>
          </a:p>
          <a:p>
            <a:pPr marL="0" indent="0" algn="l">
              <a:lnSpc>
                <a:spcPts val="3000"/>
              </a:lnSpc>
              <a:buNone/>
            </a:pPr>
            <a:r>
              <a:rPr lang="en-US" sz="1850" dirty="0" err="1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манера</a:t>
            </a:r>
            <a:r>
              <a:rPr lang="en-US" sz="185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</a:t>
            </a: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поведения, направленная против авторитета.</a:t>
            </a:r>
            <a:endParaRPr lang="en-US" sz="185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814" y="4127512"/>
            <a:ext cx="598408" cy="598408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>
          <a:xfrm>
            <a:off x="11660862" y="4830805"/>
            <a:ext cx="293143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200" dirty="0" smtClean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Обида, 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ru-RU" sz="2200" dirty="0" smtClean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подозрительность</a:t>
            </a:r>
            <a:endParaRPr lang="en-US" sz="2200" dirty="0"/>
          </a:p>
        </p:txBody>
      </p:sp>
      <p:sp>
        <p:nvSpPr>
          <p:cNvPr id="18" name="Text 4"/>
          <p:cNvSpPr/>
          <p:nvPr/>
        </p:nvSpPr>
        <p:spPr>
          <a:xfrm>
            <a:off x="11660862" y="5460774"/>
            <a:ext cx="296953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ru-RU" sz="185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Зависть </a:t>
            </a:r>
            <a:r>
              <a:rPr lang="ru-RU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и неприятное отношение к окружающим, обусловленное чувством гнева на весь мир </a:t>
            </a:r>
            <a:r>
              <a:rPr lang="ru-RU" sz="185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недоверие </a:t>
            </a:r>
            <a:r>
              <a:rPr lang="ru-RU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и осторожность по отношению к людям</a:t>
            </a:r>
            <a:r>
              <a:rPr lang="ru-RU" sz="185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,</a:t>
            </a:r>
            <a:endParaRPr lang="ru-RU" sz="1850" dirty="0">
              <a:solidFill>
                <a:srgbClr val="3B3535"/>
              </a:solidFill>
              <a:latin typeface="Roboto Light" pitchFamily="34" charset="0"/>
              <a:ea typeface="Roboto Light" pitchFamily="34" charset="-122"/>
              <a:cs typeface="Roboto Light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7123" y="975241"/>
            <a:ext cx="7549753" cy="1339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Причины детской агрессивности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97123" y="2912745"/>
            <a:ext cx="512445" cy="512445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5" name="Text 2"/>
          <p:cNvSpPr/>
          <p:nvPr/>
        </p:nvSpPr>
        <p:spPr>
          <a:xfrm>
            <a:off x="1003935" y="3008114"/>
            <a:ext cx="98703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1537335" y="2912745"/>
            <a:ext cx="2679740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Органические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537335" y="3384232"/>
            <a:ext cx="2920841" cy="1092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Минимальная мозговая дисфункция, травмы головного мозга.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943" y="2912745"/>
            <a:ext cx="512445" cy="512445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9" name="Text 6"/>
          <p:cNvSpPr/>
          <p:nvPr/>
        </p:nvSpPr>
        <p:spPr>
          <a:xfrm>
            <a:off x="4845725" y="3008114"/>
            <a:ext cx="192881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5426154" y="2912745"/>
            <a:ext cx="2679740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Наследственные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5426154" y="3384232"/>
            <a:ext cx="2920841" cy="1457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Психопатоподобное поведение родителей, тревожность и гиперактивность.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7123" y="5325547"/>
            <a:ext cx="512445" cy="512445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13" name="Text 10"/>
          <p:cNvSpPr/>
          <p:nvPr/>
        </p:nvSpPr>
        <p:spPr>
          <a:xfrm>
            <a:off x="956905" y="5420916"/>
            <a:ext cx="192881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1537335" y="5325547"/>
            <a:ext cx="2743081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Социально-бытовые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1537335" y="5797034"/>
            <a:ext cx="2920841" cy="1457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Неблагоприятные условия воспитания, насилие в семье, конфликты между родителями.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4685943" y="5325547"/>
            <a:ext cx="512445" cy="512445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17" name="Text 14"/>
          <p:cNvSpPr/>
          <p:nvPr/>
        </p:nvSpPr>
        <p:spPr>
          <a:xfrm>
            <a:off x="4842748" y="5420916"/>
            <a:ext cx="198715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4</a:t>
            </a:r>
            <a:endParaRPr lang="en-US" sz="2500" dirty="0"/>
          </a:p>
        </p:txBody>
      </p:sp>
      <p:sp>
        <p:nvSpPr>
          <p:cNvPr id="18" name="Text 15"/>
          <p:cNvSpPr/>
          <p:nvPr/>
        </p:nvSpPr>
        <p:spPr>
          <a:xfrm>
            <a:off x="5426154" y="5325547"/>
            <a:ext cx="2679740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Ситуативные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5426154" y="5797034"/>
            <a:ext cx="2920841" cy="1092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Ответная агрессивность, чувствительность к оценке, переутомление.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7123" y="975241"/>
            <a:ext cx="7549753" cy="1339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ru-RU" sz="4200" dirty="0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Факторы, влияющие на</a:t>
            </a:r>
            <a:r>
              <a:rPr lang="en-US" sz="4200" dirty="0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 </a:t>
            </a:r>
            <a:r>
              <a:rPr lang="en-US" sz="4200" dirty="0" err="1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детск</a:t>
            </a:r>
            <a:r>
              <a:rPr lang="ru-RU" sz="4200" dirty="0" err="1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ую</a:t>
            </a:r>
            <a:r>
              <a:rPr lang="en-US" sz="4200" dirty="0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 </a:t>
            </a:r>
            <a:r>
              <a:rPr lang="en-US" sz="4200" dirty="0" err="1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агрессивност</a:t>
            </a:r>
            <a:r>
              <a:rPr lang="ru-RU" sz="4200" dirty="0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ь</a:t>
            </a:r>
            <a:endParaRPr lang="en-US" sz="4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90541" y="2960638"/>
            <a:ext cx="119776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ухудшение социальных условий жизни детей;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места жительства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адаптация к новым социальным условиям (смена образовательной организации, новый классный коллектив и т.д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кризис семейного воспитания (недостаток внимания своим детям в связи с занятостью родителей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невнимание взрослых к нервно-психическому состоянию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доли патологических родов, оставляющих последствия в виде повреждений головного мозга ребенка.</a:t>
            </a:r>
          </a:p>
        </p:txBody>
      </p:sp>
      <p:sp>
        <p:nvSpPr>
          <p:cNvPr id="24" name="Shape 1"/>
          <p:cNvSpPr/>
          <p:nvPr/>
        </p:nvSpPr>
        <p:spPr>
          <a:xfrm>
            <a:off x="1672322" y="3021840"/>
            <a:ext cx="512445" cy="512445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25" name="Text 2"/>
          <p:cNvSpPr/>
          <p:nvPr/>
        </p:nvSpPr>
        <p:spPr>
          <a:xfrm>
            <a:off x="1879134" y="3117209"/>
            <a:ext cx="98703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500" dirty="0"/>
          </a:p>
        </p:txBody>
      </p:sp>
      <p:sp>
        <p:nvSpPr>
          <p:cNvPr id="26" name="Shape 9"/>
          <p:cNvSpPr/>
          <p:nvPr/>
        </p:nvSpPr>
        <p:spPr>
          <a:xfrm>
            <a:off x="1672262" y="4908471"/>
            <a:ext cx="512445" cy="512445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27" name="Text 10"/>
          <p:cNvSpPr/>
          <p:nvPr/>
        </p:nvSpPr>
        <p:spPr>
          <a:xfrm>
            <a:off x="1832044" y="5003840"/>
            <a:ext cx="192881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500" dirty="0"/>
          </a:p>
        </p:txBody>
      </p:sp>
      <p:sp>
        <p:nvSpPr>
          <p:cNvPr id="28" name="Shape 5"/>
          <p:cNvSpPr/>
          <p:nvPr/>
        </p:nvSpPr>
        <p:spPr>
          <a:xfrm>
            <a:off x="1672261" y="3897484"/>
            <a:ext cx="512445" cy="512445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29" name="Text 6"/>
          <p:cNvSpPr/>
          <p:nvPr/>
        </p:nvSpPr>
        <p:spPr>
          <a:xfrm>
            <a:off x="1832043" y="3992853"/>
            <a:ext cx="192881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500" dirty="0"/>
          </a:p>
        </p:txBody>
      </p:sp>
      <p:sp>
        <p:nvSpPr>
          <p:cNvPr id="30" name="Shape 13"/>
          <p:cNvSpPr/>
          <p:nvPr/>
        </p:nvSpPr>
        <p:spPr>
          <a:xfrm>
            <a:off x="1678096" y="5928448"/>
            <a:ext cx="512445" cy="512445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31" name="Text 14"/>
          <p:cNvSpPr/>
          <p:nvPr/>
        </p:nvSpPr>
        <p:spPr>
          <a:xfrm>
            <a:off x="1834901" y="6023817"/>
            <a:ext cx="198715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4</a:t>
            </a:r>
            <a:endParaRPr lang="en-US" sz="2500" dirty="0"/>
          </a:p>
        </p:txBody>
      </p:sp>
      <p:sp>
        <p:nvSpPr>
          <p:cNvPr id="32" name="Shape 13"/>
          <p:cNvSpPr/>
          <p:nvPr/>
        </p:nvSpPr>
        <p:spPr>
          <a:xfrm>
            <a:off x="1686456" y="6744039"/>
            <a:ext cx="512445" cy="512445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33" name="Text 14"/>
          <p:cNvSpPr/>
          <p:nvPr/>
        </p:nvSpPr>
        <p:spPr>
          <a:xfrm>
            <a:off x="1843261" y="6839408"/>
            <a:ext cx="198715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ru-RU" sz="2500" dirty="0">
                <a:solidFill>
                  <a:srgbClr val="3B3535"/>
                </a:solidFill>
                <a:ea typeface="Red Hat Text" pitchFamily="34" charset="-122"/>
                <a:cs typeface="Red Hat Text" pitchFamily="34" charset="-120"/>
              </a:rPr>
              <a:t>5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4711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53321"/>
            <a:ext cx="1171706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Влияние семьи на агрессивное поведение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036088"/>
            <a:ext cx="2137529" cy="174021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30385" y="2891909"/>
            <a:ext cx="9191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384482" y="246685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Разлад в семье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84482" y="2962394"/>
            <a:ext cx="556795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Отчужденность, холодность, отсутствие близости.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04936" y="3790950"/>
            <a:ext cx="8527971" cy="15240"/>
          </a:xfrm>
          <a:prstGeom prst="roundRect">
            <a:avLst>
              <a:gd name="adj" fmla="val 235611"/>
            </a:avLst>
          </a:prstGeom>
          <a:solidFill>
            <a:srgbClr val="D9CECE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3836075"/>
            <a:ext cx="4275058" cy="174021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6570" y="4466868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6453187" y="4266843"/>
            <a:ext cx="412742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Стиль семейного руководства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53187" y="4762381"/>
            <a:ext cx="512623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Слишком мягкие или очень строгие родители.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6273641" y="5590937"/>
            <a:ext cx="7459266" cy="15240"/>
          </a:xfrm>
          <a:prstGeom prst="roundRect">
            <a:avLst>
              <a:gd name="adj" fmla="val 235611"/>
            </a:avLst>
          </a:prstGeom>
          <a:solidFill>
            <a:srgbClr val="D9CECE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5636062"/>
            <a:ext cx="6412587" cy="174021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86570" y="6266855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7522012" y="5875377"/>
            <a:ext cx="376570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Подавление агрессивности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22012" y="6370915"/>
            <a:ext cx="60313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Может привести к усилению агрессивности в будущем.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0104" y="738184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Факторы, влияющие на формирование детской агрессивности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0104" y="27445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Расположение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0104" y="333577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Теплота общения, доброе слово, ласковый взгляд.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07141" y="27445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Неприятие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07141" y="333577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Безразличие, устранение от общения, нетерпимость.</a:t>
            </a:r>
            <a:endParaRPr lang="en-US" sz="18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0104" y="4933630"/>
            <a:ext cx="12954952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 становление агрессивного поведения большое влияние оказывает характер наказаний, которые обычно применяют родители в ответ на проявление гнева у своего ребенка. В таких ситуациях могут быть использованы два полярных метода воздействия: либо снисходительность, либо строгость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Как это ни парадоксально, агрессивные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одинаково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часто встречаются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 у слишком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мягких родителей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и у очень строгих.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0104" y="738184"/>
            <a:ext cx="12954952" cy="949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00"/>
              </a:lnSpc>
            </a:pPr>
            <a:r>
              <a:rPr lang="ru-RU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Очень значимо для ребенка и наказание, если оно:</a:t>
            </a:r>
            <a:endParaRPr lang="en-US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84213" y="1607142"/>
            <a:ext cx="95900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немедленно за проступком;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объяснено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ребенку;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суровое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но не жесткое;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оценивает действия ребенка, а не 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человеческие качества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Наказывая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ребенка, отец и мать должны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проявлять терпение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спокойствие и выдержку. </a:t>
            </a:r>
          </a:p>
        </p:txBody>
      </p:sp>
      <p:sp>
        <p:nvSpPr>
          <p:cNvPr id="11" name="Shape 1"/>
          <p:cNvSpPr/>
          <p:nvPr/>
        </p:nvSpPr>
        <p:spPr>
          <a:xfrm>
            <a:off x="1154042" y="1798003"/>
            <a:ext cx="512445" cy="512445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12" name="Text 2"/>
          <p:cNvSpPr/>
          <p:nvPr/>
        </p:nvSpPr>
        <p:spPr>
          <a:xfrm>
            <a:off x="1360854" y="1893372"/>
            <a:ext cx="98703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500" dirty="0"/>
          </a:p>
        </p:txBody>
      </p:sp>
      <p:sp>
        <p:nvSpPr>
          <p:cNvPr id="13" name="Shape 9"/>
          <p:cNvSpPr/>
          <p:nvPr/>
        </p:nvSpPr>
        <p:spPr>
          <a:xfrm>
            <a:off x="1159816" y="3362926"/>
            <a:ext cx="512445" cy="512445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14" name="Text 10"/>
          <p:cNvSpPr/>
          <p:nvPr/>
        </p:nvSpPr>
        <p:spPr>
          <a:xfrm>
            <a:off x="1319598" y="3458295"/>
            <a:ext cx="192881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Shape 5"/>
          <p:cNvSpPr/>
          <p:nvPr/>
        </p:nvSpPr>
        <p:spPr>
          <a:xfrm>
            <a:off x="1113787" y="2523588"/>
            <a:ext cx="512445" cy="512445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16" name="Text 6"/>
          <p:cNvSpPr/>
          <p:nvPr/>
        </p:nvSpPr>
        <p:spPr>
          <a:xfrm>
            <a:off x="1273569" y="2618957"/>
            <a:ext cx="192881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500" dirty="0"/>
          </a:p>
        </p:txBody>
      </p:sp>
      <p:sp>
        <p:nvSpPr>
          <p:cNvPr id="17" name="Shape 13"/>
          <p:cNvSpPr/>
          <p:nvPr/>
        </p:nvSpPr>
        <p:spPr>
          <a:xfrm>
            <a:off x="1171768" y="4192166"/>
            <a:ext cx="512445" cy="512445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18" name="Text 14"/>
          <p:cNvSpPr/>
          <p:nvPr/>
        </p:nvSpPr>
        <p:spPr>
          <a:xfrm>
            <a:off x="1328573" y="4287535"/>
            <a:ext cx="198715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4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7712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6853" y="916186"/>
            <a:ext cx="7576780" cy="647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Рекомендации для родителей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56853" y="1893808"/>
            <a:ext cx="3691533" cy="2628305"/>
          </a:xfrm>
          <a:prstGeom prst="roundRect">
            <a:avLst>
              <a:gd name="adj" fmla="val 1256"/>
            </a:avLst>
          </a:prstGeom>
          <a:solidFill>
            <a:srgbClr val="F3E8E8"/>
          </a:solidFill>
          <a:ln/>
        </p:spPr>
      </p:sp>
      <p:sp>
        <p:nvSpPr>
          <p:cNvPr id="5" name="Text 2"/>
          <p:cNvSpPr/>
          <p:nvPr/>
        </p:nvSpPr>
        <p:spPr>
          <a:xfrm>
            <a:off x="6477000" y="2113955"/>
            <a:ext cx="3251240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Гиперактивно-агрессивный ребенок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77000" y="2893219"/>
            <a:ext cx="3251240" cy="1056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Выстраивайте систему ограничений, учите признавать ошибки, развивайте эмпатию.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68533" y="1893808"/>
            <a:ext cx="3691533" cy="2628305"/>
          </a:xfrm>
          <a:prstGeom prst="roundRect">
            <a:avLst>
              <a:gd name="adj" fmla="val 1256"/>
            </a:avLst>
          </a:prstGeom>
          <a:solidFill>
            <a:srgbClr val="F3E8E8"/>
          </a:solidFill>
          <a:ln/>
        </p:spPr>
      </p:sp>
      <p:sp>
        <p:nvSpPr>
          <p:cNvPr id="8" name="Text 5"/>
          <p:cNvSpPr/>
          <p:nvPr/>
        </p:nvSpPr>
        <p:spPr>
          <a:xfrm>
            <a:off x="10388679" y="2113955"/>
            <a:ext cx="3251240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Агрессивно-обидчивый ребенок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388679" y="2893219"/>
            <a:ext cx="3251240" cy="1408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Помогите разрядить психическое напряжение, избегайте ситуаций перенапряжения.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56853" y="4742259"/>
            <a:ext cx="3691533" cy="2571155"/>
          </a:xfrm>
          <a:prstGeom prst="roundRect">
            <a:avLst>
              <a:gd name="adj" fmla="val 1284"/>
            </a:avLst>
          </a:prstGeom>
          <a:solidFill>
            <a:srgbClr val="F3E8E8"/>
          </a:solidFill>
          <a:ln/>
        </p:spPr>
      </p:sp>
      <p:sp>
        <p:nvSpPr>
          <p:cNvPr id="11" name="Text 8"/>
          <p:cNvSpPr/>
          <p:nvPr/>
        </p:nvSpPr>
        <p:spPr>
          <a:xfrm>
            <a:off x="6477000" y="4962406"/>
            <a:ext cx="3251240" cy="1294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Агрессивный ребенок с оппозиционно-вызывающим поведением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477000" y="6388894"/>
            <a:ext cx="3251240" cy="704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Решайте проблемы вместе, в сотрудничестве с ребенком.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10168533" y="4742259"/>
            <a:ext cx="3691533" cy="2571155"/>
          </a:xfrm>
          <a:prstGeom prst="roundRect">
            <a:avLst>
              <a:gd name="adj" fmla="val 1284"/>
            </a:avLst>
          </a:prstGeom>
          <a:solidFill>
            <a:srgbClr val="F3E8E8"/>
          </a:solidFill>
          <a:ln/>
        </p:spPr>
      </p:sp>
      <p:sp>
        <p:nvSpPr>
          <p:cNvPr id="14" name="Text 11"/>
          <p:cNvSpPr/>
          <p:nvPr/>
        </p:nvSpPr>
        <p:spPr>
          <a:xfrm>
            <a:off x="10388679" y="4962406"/>
            <a:ext cx="3251240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Агрессивно-боязливый ребенок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0388679" y="5741670"/>
            <a:ext cx="3251240" cy="1056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Работайте со страхами, моделируйте опасные ситуации.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623</Words>
  <Application>Microsoft Office PowerPoint</Application>
  <PresentationFormat>Произвольный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Roboto Light</vt:lpstr>
      <vt:lpstr>Monotype Corsiva</vt:lpstr>
      <vt:lpstr>Red Hat Text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8</cp:revision>
  <dcterms:created xsi:type="dcterms:W3CDTF">2025-01-27T13:19:43Z</dcterms:created>
  <dcterms:modified xsi:type="dcterms:W3CDTF">2025-01-28T11:35:12Z</dcterms:modified>
</cp:coreProperties>
</file>