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4630400" cy="8229600"/>
  <p:notesSz cx="8229600" cy="14630400"/>
  <p:embeddedFontLst>
    <p:embeddedFont>
      <p:font typeface="MuseoModerno Medium" charset="0"/>
      <p:regular r:id="rId12"/>
    </p:embeddedFont>
    <p:embeddedFont>
      <p:font typeface="Monotype Corsiva" pitchFamily="66" charset="0"/>
      <p:italic r:id="rId13"/>
    </p:embeddedFont>
    <p:embeddedFont>
      <p:font typeface="Lato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50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B4F77-3464-4660-95A0-4008D8356A3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91D94-DFB7-4A0C-9C0B-B09DBE0F0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2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4055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Детская агрессивность: причины и пути решения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989701" y="533904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Сегодня мы собрались, чтобы обсудить проблему детской агрессивности. Эта тема актуальна для родителей, ведь агрессивное поведение ребенка может стать серьезной проблемой. Давайте вместе разберемся в причинах агрессии и найдем пути решения.</a:t>
            </a:r>
            <a:endParaRPr lang="en-US" sz="17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005" y="1928843"/>
            <a:ext cx="5255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Человек обладает способностью любить, и если он не может найти применения своей способности любить, он способен ненавидеть,</a:t>
            </a:r>
          </a:p>
          <a:p>
            <a:r>
              <a:rPr lang="ru-RU" sz="2400" dirty="0">
                <a:latin typeface="Monotype Corsiva" pitchFamily="66" charset="0"/>
              </a:rPr>
              <a:t>проявляя агрессию и жестокость.</a:t>
            </a:r>
          </a:p>
          <a:p>
            <a:r>
              <a:rPr lang="ru-RU" sz="2400" dirty="0">
                <a:latin typeface="Monotype Corsiva" pitchFamily="66" charset="0"/>
              </a:rPr>
              <a:t>Этим средством он руководствуется от собственной душевной боли.</a:t>
            </a:r>
          </a:p>
          <a:p>
            <a:pPr algn="r"/>
            <a:r>
              <a:rPr lang="ru-RU" sz="2400" dirty="0">
                <a:latin typeface="Monotype Corsiva" pitchFamily="66" charset="0"/>
              </a:rPr>
              <a:t>Эрих </a:t>
            </a:r>
            <a:r>
              <a:rPr lang="ru-RU" sz="2400" dirty="0" err="1">
                <a:latin typeface="Monotype Corsiva" pitchFamily="66" charset="0"/>
              </a:rPr>
              <a:t>Фромм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995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Что такое агрессия?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959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47710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Агрессия - это поведение, направленное на причинение вреда другому человеку или объекту. Она может быть физической, вербальной или эмоциональной.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18959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Причины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2477104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Причины агрессии могут быть различными: от проблем в семье до трудностей в общении со сверстниками. Важно понимать, что агрессивное поведение - это сигнал о том, что ребенок нуждается в помощи.</a:t>
            </a:r>
            <a:endParaRPr lang="en-US" sz="17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3790" y="4950212"/>
            <a:ext cx="1305044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/>
              <a:t>Агрессивное </a:t>
            </a:r>
            <a:r>
              <a:rPr lang="ru-RU" sz="2800" i="1" dirty="0" smtClean="0"/>
              <a:t>поведение несовершеннолетних </a:t>
            </a:r>
            <a:r>
              <a:rPr lang="ru-RU" sz="2800" i="1" dirty="0"/>
              <a:t>- это своеобразный сигнал SOS, крик о помощи, о </a:t>
            </a:r>
            <a:r>
              <a:rPr lang="ru-RU" sz="2800" i="1" dirty="0" smtClean="0"/>
              <a:t>внимании к </a:t>
            </a:r>
            <a:r>
              <a:rPr lang="ru-RU" sz="2800" i="1" dirty="0"/>
              <a:t>своему внутреннему миру, в котором накопилось слишком много </a:t>
            </a:r>
            <a:r>
              <a:rPr lang="ru-RU" sz="2800" i="1" dirty="0" smtClean="0"/>
              <a:t>разрушительных эмоций</a:t>
            </a:r>
            <a:r>
              <a:rPr lang="ru-RU" sz="2800" i="1" dirty="0"/>
              <a:t>, с которыми самостоятельно ребенок справится не в силах, </a:t>
            </a:r>
            <a:r>
              <a:rPr lang="ru-RU" sz="2800" i="1" dirty="0" smtClean="0"/>
              <a:t>потому, что </a:t>
            </a:r>
            <a:r>
              <a:rPr lang="ru-RU" sz="2800" i="1" dirty="0"/>
              <a:t>не может удовлетворить какие-то свои потребности.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95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Разница между агрессией и настойчивостью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0244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903839" y="2902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Настойчивость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392866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 способность преодолевать препятствия для достижения цели. Она не включает в себя оскорбления или агрессивные действия.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90244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795516" y="2902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Агрессия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392866"/>
            <a:ext cx="304121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 поведение, направленное на причинение вреда. Она может быть результатом неудовлетворенных потребностей или неспособности справиться с эмоциями.</a:t>
            </a:r>
            <a:endParaRPr lang="en-US" sz="17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78286" y="6460980"/>
            <a:ext cx="859133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Обычно первое, что делают родители - наказывают ребенка. Часто </a:t>
            </a:r>
            <a:r>
              <a:rPr lang="ru-RU" sz="2400" i="1" dirty="0" smtClean="0"/>
              <a:t>ребенок, сталкиваясь </a:t>
            </a:r>
            <a:r>
              <a:rPr lang="ru-RU" sz="2400" i="1" dirty="0"/>
              <a:t>с неразрешимой для него проблемой, просто не знает, как </a:t>
            </a:r>
            <a:r>
              <a:rPr lang="ru-RU" sz="2400" i="1" dirty="0" smtClean="0"/>
              <a:t>себя правильно </a:t>
            </a:r>
            <a:r>
              <a:rPr lang="ru-RU" sz="2400" i="1" dirty="0"/>
              <a:t>вести.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309" y="39586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Причины детской агрессии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26336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013438"/>
            <a:ext cx="30971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Семейные отношения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503856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Насилие, унижение, оскорбления в семье могут стать причиной агрессивного поведения ребенка.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726336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0134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Воспитание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503856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Ошибки в воспитании, например, неспособность научить ребенка управлять эмоциями, могут привести к агрессии.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78235"/>
            <a:ext cx="50249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Взаимоотношения со сверстниками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Трудности в общении со сверстниками, например, издевательства, могут стать причиной агрессивного поведения.</a:t>
            </a:r>
            <a:endParaRPr lang="en-US" sz="1750" dirty="0"/>
          </a:p>
        </p:txBody>
      </p:sp>
      <p:sp>
        <p:nvSpPr>
          <p:cNvPr id="13" name="Shape 1"/>
          <p:cNvSpPr/>
          <p:nvPr/>
        </p:nvSpPr>
        <p:spPr>
          <a:xfrm>
            <a:off x="6223158" y="1083763"/>
            <a:ext cx="7613453" cy="1508712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14" name="Text 2"/>
          <p:cNvSpPr/>
          <p:nvPr/>
        </p:nvSpPr>
        <p:spPr>
          <a:xfrm>
            <a:off x="6432588" y="1104641"/>
            <a:ext cx="30971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Врожденное качество</a:t>
            </a:r>
            <a:endParaRPr lang="en-US" sz="2200" dirty="0"/>
          </a:p>
        </p:txBody>
      </p:sp>
      <p:sp>
        <p:nvSpPr>
          <p:cNvPr id="15" name="Text 3"/>
          <p:cNvSpPr/>
          <p:nvPr/>
        </p:nvSpPr>
        <p:spPr>
          <a:xfrm>
            <a:off x="6432588" y="1458971"/>
            <a:ext cx="71772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Врожденное качество, может </a:t>
            </a:r>
            <a:r>
              <a:rPr lang="ru-RU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быть и особенностью темперамента или нервной системы, либо </a:t>
            </a:r>
            <a:r>
              <a:rPr lang="ru-RU" sz="1750" dirty="0" smtClean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связано с </a:t>
            </a:r>
            <a:r>
              <a:rPr lang="ru-RU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соматическим заболеванием или заболеванием головного мозга.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596860"/>
            <a:ext cx="76638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Как помочь ребенку справиться с агрессией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3" y="2235875"/>
            <a:ext cx="528638" cy="5286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0093" y="297596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Понимание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40093" y="3433167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понять причины агрессивного поведения ребенка и найти способы помочь ему справиться с эмоциями.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91" y="2235875"/>
            <a:ext cx="528638" cy="5286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0591" y="297596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Общение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730591" y="3433167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Учите ребенка выражать свои чувства словами, а не агрессивными действиями.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93" y="5082302"/>
            <a:ext cx="528638" cy="5286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0093" y="5822394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Поддержка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40093" y="6279594"/>
            <a:ext cx="3673316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Создайте безопасную и поддерживающую среду для ребенка, где он может чувствовать себя любимым и принятым.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61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3375065"/>
            <a:ext cx="6892052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Стратегии для родителей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4502" y="4730234"/>
            <a:ext cx="13081397" cy="30480"/>
          </a:xfrm>
          <a:prstGeom prst="roundRect">
            <a:avLst>
              <a:gd name="adj" fmla="val 108905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2865596" y="4730175"/>
            <a:ext cx="30480" cy="774502"/>
          </a:xfrm>
          <a:prstGeom prst="roundRect">
            <a:avLst>
              <a:gd name="adj" fmla="val 108905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2631996" y="4481334"/>
            <a:ext cx="497800" cy="497800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2802969" y="4564201"/>
            <a:ext cx="15573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1497806" y="5725954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Внимательность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995720" y="6204347"/>
            <a:ext cx="3770471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Уделяйте внимание хорошему поведению ребенка, хвалите его за старательность.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299722" y="4730175"/>
            <a:ext cx="30480" cy="774502"/>
          </a:xfrm>
          <a:prstGeom prst="roundRect">
            <a:avLst>
              <a:gd name="adj" fmla="val 108905"/>
            </a:avLst>
          </a:prstGeom>
          <a:solidFill>
            <a:srgbClr val="D9D4C9"/>
          </a:solidFill>
          <a:ln/>
        </p:spPr>
      </p:sp>
      <p:sp>
        <p:nvSpPr>
          <p:cNvPr id="11" name="Shape 8"/>
          <p:cNvSpPr/>
          <p:nvPr/>
        </p:nvSpPr>
        <p:spPr>
          <a:xfrm>
            <a:off x="7066121" y="4481334"/>
            <a:ext cx="497800" cy="497800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7222688" y="4564201"/>
            <a:ext cx="184547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5932051" y="5725954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Общение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5429845" y="6204347"/>
            <a:ext cx="3770590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Учитесь слушать и слышать своего ребенка, уважайте его чувства и мнение.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1733967" y="4730175"/>
            <a:ext cx="30480" cy="774502"/>
          </a:xfrm>
          <a:prstGeom prst="roundRect">
            <a:avLst>
              <a:gd name="adj" fmla="val 108905"/>
            </a:avLst>
          </a:prstGeom>
          <a:solidFill>
            <a:srgbClr val="D9D4C9"/>
          </a:solidFill>
          <a:ln/>
        </p:spPr>
      </p:sp>
      <p:sp>
        <p:nvSpPr>
          <p:cNvPr id="16" name="Shape 13"/>
          <p:cNvSpPr/>
          <p:nvPr/>
        </p:nvSpPr>
        <p:spPr>
          <a:xfrm>
            <a:off x="11500366" y="4481334"/>
            <a:ext cx="497800" cy="497800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11655981" y="4564201"/>
            <a:ext cx="186571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10366296" y="5725954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Самоконтроль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9864090" y="6204347"/>
            <a:ext cx="3770590" cy="1416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Научите ребенка управлять своими эмоциями, покажите ему, как справляться с гневом и раздражением.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9218176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Как справиться с агрессивными эмоциями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865120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Дыхательные упражнения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Научите ребенка глубоко дышать, чтобы успокоиться и снять напряжение.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561630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Физическая активность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Позвольте ребенку выплеснуть энергию через физическую активность, например, спорт или танцы.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Творчество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Поощряйте творчество, например, рисование, лепку или музыку, чтобы помочь ребенку выразить свои эмоции.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778" y="752475"/>
            <a:ext cx="7665244" cy="1320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Управление агрессивным поведением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1173" y="2389703"/>
            <a:ext cx="22860" cy="5087303"/>
          </a:xfrm>
          <a:prstGeom prst="roundRect">
            <a:avLst>
              <a:gd name="adj" fmla="val 138618"/>
            </a:avLst>
          </a:prstGeom>
          <a:solidFill>
            <a:srgbClr val="CBC5B8"/>
          </a:solidFill>
          <a:ln/>
        </p:spPr>
      </p:sp>
      <p:sp>
        <p:nvSpPr>
          <p:cNvPr id="5" name="Shape 2"/>
          <p:cNvSpPr/>
          <p:nvPr/>
        </p:nvSpPr>
        <p:spPr>
          <a:xfrm>
            <a:off x="6757392" y="2853571"/>
            <a:ext cx="739378" cy="22860"/>
          </a:xfrm>
          <a:prstGeom prst="roundRect">
            <a:avLst>
              <a:gd name="adj" fmla="val 138618"/>
            </a:avLst>
          </a:prstGeom>
          <a:solidFill>
            <a:srgbClr val="CBC5B8"/>
          </a:solidFill>
          <a:ln/>
        </p:spPr>
      </p:sp>
      <p:sp>
        <p:nvSpPr>
          <p:cNvPr id="6" name="Shape 3"/>
          <p:cNvSpPr/>
          <p:nvPr/>
        </p:nvSpPr>
        <p:spPr>
          <a:xfrm>
            <a:off x="6304955" y="2627352"/>
            <a:ext cx="475298" cy="475298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7" name="Text 4"/>
          <p:cNvSpPr/>
          <p:nvPr/>
        </p:nvSpPr>
        <p:spPr>
          <a:xfrm>
            <a:off x="6450687" y="2706529"/>
            <a:ext cx="18383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4415" y="2600920"/>
            <a:ext cx="376035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Позитивное подкрепление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4415" y="3057644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Хвалите ребенка за хорошее поведение, уделяйте внимание его достижениям.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7392" y="4619744"/>
            <a:ext cx="739378" cy="22860"/>
          </a:xfrm>
          <a:prstGeom prst="roundRect">
            <a:avLst>
              <a:gd name="adj" fmla="val 138618"/>
            </a:avLst>
          </a:prstGeom>
          <a:solidFill>
            <a:srgbClr val="CBC5B8"/>
          </a:solidFill>
          <a:ln/>
        </p:spPr>
      </p:sp>
      <p:sp>
        <p:nvSpPr>
          <p:cNvPr id="11" name="Shape 8"/>
          <p:cNvSpPr/>
          <p:nvPr/>
        </p:nvSpPr>
        <p:spPr>
          <a:xfrm>
            <a:off x="6304955" y="4393525"/>
            <a:ext cx="475298" cy="475298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2" name="Text 9"/>
          <p:cNvSpPr/>
          <p:nvPr/>
        </p:nvSpPr>
        <p:spPr>
          <a:xfrm>
            <a:off x="6450687" y="4472702"/>
            <a:ext cx="18383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4415" y="4367093"/>
            <a:ext cx="3200281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Управление эмоциями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4415" y="4823817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Научите ребенка способам выплеска негативных эмоций безопасно и конструктивно.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7392" y="6385917"/>
            <a:ext cx="739378" cy="22860"/>
          </a:xfrm>
          <a:prstGeom prst="roundRect">
            <a:avLst>
              <a:gd name="adj" fmla="val 138618"/>
            </a:avLst>
          </a:prstGeom>
          <a:solidFill>
            <a:srgbClr val="CBC5B8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4955" y="6159698"/>
            <a:ext cx="475298" cy="475298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7" name="Text 14"/>
          <p:cNvSpPr/>
          <p:nvPr/>
        </p:nvSpPr>
        <p:spPr>
          <a:xfrm>
            <a:off x="6450687" y="6238875"/>
            <a:ext cx="18383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4415" y="6133267"/>
            <a:ext cx="3357205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Развитие самоконтроля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4415" y="6589990"/>
            <a:ext cx="6186607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Помогите ребенку понять последствия своих действий, научите его сдерживать гнев.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4199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Детская агрессивность - это проблема, с которой сталкиваются многие родители. Важно помнить, что агрессивное поведение - это сигнал о том, что ребенок нуждается в помощи. С помощью понимания, общения и поддержки вы можете помочь своему ребенку справиться с агрессией и вырасти счастливым и уравновешенным человеком.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605</Words>
  <Application>Microsoft Office PowerPoint</Application>
  <PresentationFormat>Произвольный</PresentationFormat>
  <Paragraphs>71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MuseoModerno Medium</vt:lpstr>
      <vt:lpstr>Monotype Corsiva</vt:lpstr>
      <vt:lpstr>Lato</vt:lpstr>
      <vt:lpstr>Source Sans Pro</vt:lpstr>
      <vt:lpstr>Calibri</vt:lpstr>
      <vt:lpstr>Lato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2025-01-27T13:23:41Z</dcterms:created>
  <dcterms:modified xsi:type="dcterms:W3CDTF">2025-01-28T09:50:10Z</dcterms:modified>
</cp:coreProperties>
</file>